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9144000" cy="6858000"/>
  <p:embeddedFontLst>
    <p:embeddedFont>
      <p:font typeface="Comfortaa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4286503" y="2484246"/>
            <a:ext cx="4450715" cy="299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650" y="292700"/>
            <a:ext cx="6005375" cy="13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/>
        </p:nvSpPr>
        <p:spPr>
          <a:xfrm>
            <a:off x="902100" y="400750"/>
            <a:ext cx="73398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Kazan</a:t>
            </a:r>
            <a:endParaRPr b="1"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Federal </a:t>
            </a:r>
            <a:endParaRPr b="1"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University</a:t>
            </a:r>
            <a:endParaRPr b="1"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3108950" y="400750"/>
            <a:ext cx="5133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INSTITUTE of </a:t>
            </a:r>
            <a:endParaRPr b="1"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Computational Mathematics and </a:t>
            </a:r>
            <a:endParaRPr b="1"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Information Technologies</a:t>
            </a:r>
            <a:endParaRPr b="1"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286503" y="2484246"/>
            <a:ext cx="4450715" cy="299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1791588" y="2312289"/>
            <a:ext cx="5560822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286503" y="2484246"/>
            <a:ext cx="4450715" cy="299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286503" y="2484246"/>
            <a:ext cx="4450715" cy="299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791588" y="2312289"/>
            <a:ext cx="5560822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3850" y="365225"/>
            <a:ext cx="56967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2375525" y="346700"/>
            <a:ext cx="7339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Department of Mathematical Statistics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0.jpg"/><Relationship Id="rId4" Type="http://schemas.openxmlformats.org/officeDocument/2006/relationships/image" Target="../media/image90.png"/><Relationship Id="rId5" Type="http://schemas.openxmlformats.org/officeDocument/2006/relationships/image" Target="../media/image93.png"/><Relationship Id="rId6" Type="http://schemas.openxmlformats.org/officeDocument/2006/relationships/image" Target="../media/image87.png"/><Relationship Id="rId7" Type="http://schemas.openxmlformats.org/officeDocument/2006/relationships/image" Target="../media/image9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0.png"/><Relationship Id="rId10" Type="http://schemas.openxmlformats.org/officeDocument/2006/relationships/image" Target="../media/image111.png"/><Relationship Id="rId13" Type="http://schemas.openxmlformats.org/officeDocument/2006/relationships/image" Target="../media/image109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3.png"/><Relationship Id="rId4" Type="http://schemas.openxmlformats.org/officeDocument/2006/relationships/image" Target="../media/image95.png"/><Relationship Id="rId9" Type="http://schemas.openxmlformats.org/officeDocument/2006/relationships/image" Target="../media/image108.png"/><Relationship Id="rId15" Type="http://schemas.openxmlformats.org/officeDocument/2006/relationships/image" Target="../media/image107.png"/><Relationship Id="rId14" Type="http://schemas.openxmlformats.org/officeDocument/2006/relationships/image" Target="../media/image101.png"/><Relationship Id="rId17" Type="http://schemas.openxmlformats.org/officeDocument/2006/relationships/image" Target="../media/image105.png"/><Relationship Id="rId16" Type="http://schemas.openxmlformats.org/officeDocument/2006/relationships/image" Target="../media/image102.png"/><Relationship Id="rId5" Type="http://schemas.openxmlformats.org/officeDocument/2006/relationships/image" Target="../media/image104.png"/><Relationship Id="rId6" Type="http://schemas.openxmlformats.org/officeDocument/2006/relationships/image" Target="../media/image96.png"/><Relationship Id="rId7" Type="http://schemas.openxmlformats.org/officeDocument/2006/relationships/image" Target="../media/image91.png"/><Relationship Id="rId8" Type="http://schemas.openxmlformats.org/officeDocument/2006/relationships/image" Target="../media/image9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6.png"/><Relationship Id="rId13" Type="http://schemas.openxmlformats.org/officeDocument/2006/relationships/image" Target="../media/image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15" Type="http://schemas.openxmlformats.org/officeDocument/2006/relationships/image" Target="../media/image15.png"/><Relationship Id="rId14" Type="http://schemas.openxmlformats.org/officeDocument/2006/relationships/image" Target="../media/image7.png"/><Relationship Id="rId17" Type="http://schemas.openxmlformats.org/officeDocument/2006/relationships/image" Target="../media/image17.png"/><Relationship Id="rId16" Type="http://schemas.openxmlformats.org/officeDocument/2006/relationships/image" Target="../media/image12.png"/><Relationship Id="rId5" Type="http://schemas.openxmlformats.org/officeDocument/2006/relationships/image" Target="../media/image6.png"/><Relationship Id="rId19" Type="http://schemas.openxmlformats.org/officeDocument/2006/relationships/image" Target="../media/image22.png"/><Relationship Id="rId6" Type="http://schemas.openxmlformats.org/officeDocument/2006/relationships/image" Target="../media/image8.png"/><Relationship Id="rId18" Type="http://schemas.openxmlformats.org/officeDocument/2006/relationships/image" Target="../media/image26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33.png"/><Relationship Id="rId12" Type="http://schemas.openxmlformats.org/officeDocument/2006/relationships/image" Target="../media/image4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Relationship Id="rId7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42.png"/><Relationship Id="rId13" Type="http://schemas.openxmlformats.org/officeDocument/2006/relationships/image" Target="../media/image48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Relationship Id="rId15" Type="http://schemas.openxmlformats.org/officeDocument/2006/relationships/image" Target="../media/image50.png"/><Relationship Id="rId14" Type="http://schemas.openxmlformats.org/officeDocument/2006/relationships/image" Target="../media/image45.png"/><Relationship Id="rId17" Type="http://schemas.openxmlformats.org/officeDocument/2006/relationships/image" Target="../media/image54.png"/><Relationship Id="rId16" Type="http://schemas.openxmlformats.org/officeDocument/2006/relationships/image" Target="../media/image53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Relationship Id="rId8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59.png"/><Relationship Id="rId13" Type="http://schemas.openxmlformats.org/officeDocument/2006/relationships/image" Target="../media/image61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15" Type="http://schemas.openxmlformats.org/officeDocument/2006/relationships/image" Target="../media/image60.png"/><Relationship Id="rId14" Type="http://schemas.openxmlformats.org/officeDocument/2006/relationships/image" Target="../media/image63.png"/><Relationship Id="rId17" Type="http://schemas.openxmlformats.org/officeDocument/2006/relationships/image" Target="../media/image67.png"/><Relationship Id="rId16" Type="http://schemas.openxmlformats.org/officeDocument/2006/relationships/image" Target="../media/image68.jp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74.png"/><Relationship Id="rId8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Relationship Id="rId5" Type="http://schemas.openxmlformats.org/officeDocument/2006/relationships/image" Target="../media/image106.png"/><Relationship Id="rId6" Type="http://schemas.openxmlformats.org/officeDocument/2006/relationships/image" Target="../media/image72.png"/><Relationship Id="rId7" Type="http://schemas.openxmlformats.org/officeDocument/2006/relationships/image" Target="../media/image69.png"/><Relationship Id="rId8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png"/><Relationship Id="rId10" Type="http://schemas.openxmlformats.org/officeDocument/2006/relationships/image" Target="../media/image83.png"/><Relationship Id="rId13" Type="http://schemas.openxmlformats.org/officeDocument/2006/relationships/image" Target="../media/image94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85.png"/><Relationship Id="rId15" Type="http://schemas.openxmlformats.org/officeDocument/2006/relationships/image" Target="../media/image82.png"/><Relationship Id="rId14" Type="http://schemas.openxmlformats.org/officeDocument/2006/relationships/image" Target="../media/image80.png"/><Relationship Id="rId17" Type="http://schemas.openxmlformats.org/officeDocument/2006/relationships/image" Target="../media/image86.png"/><Relationship Id="rId16" Type="http://schemas.openxmlformats.org/officeDocument/2006/relationships/image" Target="../media/image97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Relationship Id="rId7" Type="http://schemas.openxmlformats.org/officeDocument/2006/relationships/image" Target="../media/image88.png"/><Relationship Id="rId8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1686828" y="2484246"/>
            <a:ext cx="4450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0" marR="571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Mathematical Statistics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7"/>
          <p:cNvSpPr txBox="1"/>
          <p:nvPr/>
        </p:nvSpPr>
        <p:spPr>
          <a:xfrm>
            <a:off x="5962903" y="6288125"/>
            <a:ext cx="6616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2020 г.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/>
          <p:nvPr/>
        </p:nvSpPr>
        <p:spPr>
          <a:xfrm>
            <a:off x="5584125" y="1106925"/>
            <a:ext cx="3171600" cy="5576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0" name="Google Shape;250;p16"/>
          <p:cNvSpPr/>
          <p:nvPr/>
        </p:nvSpPr>
        <p:spPr>
          <a:xfrm>
            <a:off x="638555" y="2641092"/>
            <a:ext cx="4602600" cy="577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" name="Google Shape;251;p16"/>
          <p:cNvSpPr/>
          <p:nvPr/>
        </p:nvSpPr>
        <p:spPr>
          <a:xfrm>
            <a:off x="609600" y="3066288"/>
            <a:ext cx="4712100" cy="57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2" name="Google Shape;252;p16"/>
          <p:cNvSpPr/>
          <p:nvPr/>
        </p:nvSpPr>
        <p:spPr>
          <a:xfrm>
            <a:off x="638485" y="4174261"/>
            <a:ext cx="4602600" cy="576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3" name="Google Shape;253;p16"/>
          <p:cNvSpPr/>
          <p:nvPr/>
        </p:nvSpPr>
        <p:spPr>
          <a:xfrm>
            <a:off x="638555" y="3471672"/>
            <a:ext cx="4602600" cy="852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4" name="Google Shape;254;p16"/>
          <p:cNvSpPr txBox="1"/>
          <p:nvPr/>
        </p:nvSpPr>
        <p:spPr>
          <a:xfrm>
            <a:off x="406212" y="2348250"/>
            <a:ext cx="49704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1479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06400" marR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Lyceum of KFU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07034" marR="0" rtl="0" algn="ctr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testing and preparation for the exam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" lvl="0" marL="621665" marR="208279" rtl="0" algn="ctr">
              <a:lnSpc>
                <a:spcPct val="115000"/>
              </a:lnSpc>
              <a:spcBef>
                <a:spcPts val="1035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Refereeing the stages of the All-Russian Olympiad of students in mathematics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6"/>
          <p:cNvSpPr txBox="1"/>
          <p:nvPr/>
        </p:nvSpPr>
        <p:spPr>
          <a:xfrm>
            <a:off x="890010" y="4104422"/>
            <a:ext cx="41949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5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 with foreign applicants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1088125" y="725925"/>
            <a:ext cx="7130987" cy="4518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Work with applicants and</a:t>
            </a:r>
          </a:p>
        </p:txBody>
      </p:sp>
      <p:sp>
        <p:nvSpPr>
          <p:cNvPr id="257" name="Google Shape;257;p16"/>
          <p:cNvSpPr/>
          <p:nvPr/>
        </p:nvSpPr>
        <p:spPr>
          <a:xfrm>
            <a:off x="1293575" y="1291848"/>
            <a:ext cx="3947505" cy="365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schoolchildren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/>
          <p:nvPr/>
        </p:nvSpPr>
        <p:spPr>
          <a:xfrm>
            <a:off x="984503" y="1975104"/>
            <a:ext cx="6894600" cy="600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3" name="Google Shape;263;p17"/>
          <p:cNvSpPr/>
          <p:nvPr/>
        </p:nvSpPr>
        <p:spPr>
          <a:xfrm>
            <a:off x="1732788" y="2243327"/>
            <a:ext cx="5449823" cy="5867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4" name="Google Shape;264;p17"/>
          <p:cNvSpPr/>
          <p:nvPr/>
        </p:nvSpPr>
        <p:spPr>
          <a:xfrm>
            <a:off x="1029563" y="2021077"/>
            <a:ext cx="6751320" cy="454660"/>
          </a:xfrm>
          <a:custGeom>
            <a:rect b="b" l="l" r="r" t="t"/>
            <a:pathLst>
              <a:path extrusionOk="0" h="454660" w="6751320">
                <a:moveTo>
                  <a:pt x="6675018" y="0"/>
                </a:moveTo>
                <a:lnTo>
                  <a:pt x="75780" y="0"/>
                </a:lnTo>
                <a:lnTo>
                  <a:pt x="46286" y="5953"/>
                </a:lnTo>
                <a:lnTo>
                  <a:pt x="22198" y="22193"/>
                </a:lnTo>
                <a:lnTo>
                  <a:pt x="5956" y="46291"/>
                </a:lnTo>
                <a:lnTo>
                  <a:pt x="0" y="75819"/>
                </a:lnTo>
                <a:lnTo>
                  <a:pt x="0" y="378841"/>
                </a:lnTo>
                <a:lnTo>
                  <a:pt x="5956" y="408368"/>
                </a:lnTo>
                <a:lnTo>
                  <a:pt x="22198" y="432466"/>
                </a:lnTo>
                <a:lnTo>
                  <a:pt x="46286" y="448706"/>
                </a:lnTo>
                <a:lnTo>
                  <a:pt x="75780" y="454660"/>
                </a:lnTo>
                <a:lnTo>
                  <a:pt x="6675018" y="454660"/>
                </a:lnTo>
                <a:lnTo>
                  <a:pt x="6704472" y="448706"/>
                </a:lnTo>
                <a:lnTo>
                  <a:pt x="6728533" y="432466"/>
                </a:lnTo>
                <a:lnTo>
                  <a:pt x="6744759" y="408368"/>
                </a:lnTo>
                <a:lnTo>
                  <a:pt x="6750710" y="378841"/>
                </a:lnTo>
                <a:lnTo>
                  <a:pt x="6750710" y="75819"/>
                </a:lnTo>
                <a:lnTo>
                  <a:pt x="6744759" y="46291"/>
                </a:lnTo>
                <a:lnTo>
                  <a:pt x="6728533" y="22193"/>
                </a:lnTo>
                <a:lnTo>
                  <a:pt x="6704472" y="5953"/>
                </a:lnTo>
                <a:lnTo>
                  <a:pt x="6675018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5" name="Google Shape;265;p17"/>
          <p:cNvSpPr/>
          <p:nvPr/>
        </p:nvSpPr>
        <p:spPr>
          <a:xfrm>
            <a:off x="1029563" y="1944877"/>
            <a:ext cx="6751320" cy="454660"/>
          </a:xfrm>
          <a:custGeom>
            <a:rect b="b" l="l" r="r" t="t"/>
            <a:pathLst>
              <a:path extrusionOk="0" h="454660" w="6751320">
                <a:moveTo>
                  <a:pt x="0" y="75819"/>
                </a:moveTo>
                <a:lnTo>
                  <a:pt x="5956" y="46291"/>
                </a:lnTo>
                <a:lnTo>
                  <a:pt x="22198" y="22193"/>
                </a:lnTo>
                <a:lnTo>
                  <a:pt x="46286" y="5953"/>
                </a:lnTo>
                <a:lnTo>
                  <a:pt x="75780" y="0"/>
                </a:lnTo>
                <a:lnTo>
                  <a:pt x="6675018" y="0"/>
                </a:lnTo>
                <a:lnTo>
                  <a:pt x="6704472" y="5953"/>
                </a:lnTo>
                <a:lnTo>
                  <a:pt x="6728533" y="22193"/>
                </a:lnTo>
                <a:lnTo>
                  <a:pt x="6744759" y="46291"/>
                </a:lnTo>
                <a:lnTo>
                  <a:pt x="6750710" y="75819"/>
                </a:lnTo>
                <a:lnTo>
                  <a:pt x="6750710" y="378841"/>
                </a:lnTo>
                <a:lnTo>
                  <a:pt x="6744759" y="408368"/>
                </a:lnTo>
                <a:lnTo>
                  <a:pt x="6728533" y="432466"/>
                </a:lnTo>
                <a:lnTo>
                  <a:pt x="6704472" y="448706"/>
                </a:lnTo>
                <a:lnTo>
                  <a:pt x="6675018" y="454660"/>
                </a:lnTo>
                <a:lnTo>
                  <a:pt x="75780" y="454660"/>
                </a:lnTo>
                <a:lnTo>
                  <a:pt x="46286" y="448706"/>
                </a:lnTo>
                <a:lnTo>
                  <a:pt x="22198" y="432466"/>
                </a:lnTo>
                <a:lnTo>
                  <a:pt x="5956" y="408368"/>
                </a:lnTo>
                <a:lnTo>
                  <a:pt x="0" y="378841"/>
                </a:lnTo>
                <a:lnTo>
                  <a:pt x="0" y="75819"/>
                </a:lnTo>
                <a:close/>
              </a:path>
            </a:pathLst>
          </a:custGeom>
          <a:noFill/>
          <a:ln cap="flat" cmpd="sng" w="38100">
            <a:solidFill>
              <a:srgbClr val="548E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6" name="Google Shape;266;p17"/>
          <p:cNvSpPr/>
          <p:nvPr/>
        </p:nvSpPr>
        <p:spPr>
          <a:xfrm>
            <a:off x="1094232" y="3064764"/>
            <a:ext cx="6896100" cy="598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7" name="Google Shape;267;p17"/>
          <p:cNvSpPr/>
          <p:nvPr/>
        </p:nvSpPr>
        <p:spPr>
          <a:xfrm>
            <a:off x="2052827" y="3332988"/>
            <a:ext cx="5029200" cy="58673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8" name="Google Shape;268;p17"/>
          <p:cNvSpPr/>
          <p:nvPr/>
        </p:nvSpPr>
        <p:spPr>
          <a:xfrm>
            <a:off x="1140142" y="3110357"/>
            <a:ext cx="6751320" cy="454660"/>
          </a:xfrm>
          <a:custGeom>
            <a:rect b="b" l="l" r="r" t="t"/>
            <a:pathLst>
              <a:path extrusionOk="0" h="454660" w="6751320">
                <a:moveTo>
                  <a:pt x="6674929" y="0"/>
                </a:moveTo>
                <a:lnTo>
                  <a:pt x="75780" y="0"/>
                </a:lnTo>
                <a:lnTo>
                  <a:pt x="46280" y="5953"/>
                </a:lnTo>
                <a:lnTo>
                  <a:pt x="22193" y="22193"/>
                </a:lnTo>
                <a:lnTo>
                  <a:pt x="5954" y="46291"/>
                </a:lnTo>
                <a:lnTo>
                  <a:pt x="0" y="75818"/>
                </a:lnTo>
                <a:lnTo>
                  <a:pt x="0" y="378967"/>
                </a:lnTo>
                <a:lnTo>
                  <a:pt x="5954" y="408422"/>
                </a:lnTo>
                <a:lnTo>
                  <a:pt x="22193" y="432482"/>
                </a:lnTo>
                <a:lnTo>
                  <a:pt x="46280" y="448708"/>
                </a:lnTo>
                <a:lnTo>
                  <a:pt x="75780" y="454659"/>
                </a:lnTo>
                <a:lnTo>
                  <a:pt x="6674929" y="454659"/>
                </a:lnTo>
                <a:lnTo>
                  <a:pt x="6704457" y="448708"/>
                </a:lnTo>
                <a:lnTo>
                  <a:pt x="6728555" y="432482"/>
                </a:lnTo>
                <a:lnTo>
                  <a:pt x="6744795" y="408422"/>
                </a:lnTo>
                <a:lnTo>
                  <a:pt x="6750748" y="378967"/>
                </a:lnTo>
                <a:lnTo>
                  <a:pt x="6750748" y="75818"/>
                </a:lnTo>
                <a:lnTo>
                  <a:pt x="6744795" y="46291"/>
                </a:lnTo>
                <a:lnTo>
                  <a:pt x="6728555" y="22193"/>
                </a:lnTo>
                <a:lnTo>
                  <a:pt x="6704457" y="5953"/>
                </a:lnTo>
                <a:lnTo>
                  <a:pt x="6674929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9" name="Google Shape;269;p17"/>
          <p:cNvSpPr/>
          <p:nvPr/>
        </p:nvSpPr>
        <p:spPr>
          <a:xfrm>
            <a:off x="1140142" y="3034157"/>
            <a:ext cx="6751320" cy="454660"/>
          </a:xfrm>
          <a:custGeom>
            <a:rect b="b" l="l" r="r" t="t"/>
            <a:pathLst>
              <a:path extrusionOk="0" h="454660" w="6751320">
                <a:moveTo>
                  <a:pt x="0" y="75818"/>
                </a:moveTo>
                <a:lnTo>
                  <a:pt x="5954" y="46291"/>
                </a:lnTo>
                <a:lnTo>
                  <a:pt x="22193" y="22193"/>
                </a:lnTo>
                <a:lnTo>
                  <a:pt x="46280" y="5953"/>
                </a:lnTo>
                <a:lnTo>
                  <a:pt x="75780" y="0"/>
                </a:lnTo>
                <a:lnTo>
                  <a:pt x="6674929" y="0"/>
                </a:lnTo>
                <a:lnTo>
                  <a:pt x="6704457" y="5953"/>
                </a:lnTo>
                <a:lnTo>
                  <a:pt x="6728555" y="22193"/>
                </a:lnTo>
                <a:lnTo>
                  <a:pt x="6744795" y="46291"/>
                </a:lnTo>
                <a:lnTo>
                  <a:pt x="6750748" y="75818"/>
                </a:lnTo>
                <a:lnTo>
                  <a:pt x="6750748" y="378967"/>
                </a:lnTo>
                <a:lnTo>
                  <a:pt x="6744795" y="408422"/>
                </a:lnTo>
                <a:lnTo>
                  <a:pt x="6728555" y="432482"/>
                </a:lnTo>
                <a:lnTo>
                  <a:pt x="6704457" y="448708"/>
                </a:lnTo>
                <a:lnTo>
                  <a:pt x="6674929" y="454659"/>
                </a:lnTo>
                <a:lnTo>
                  <a:pt x="75780" y="454659"/>
                </a:lnTo>
                <a:lnTo>
                  <a:pt x="46280" y="448708"/>
                </a:lnTo>
                <a:lnTo>
                  <a:pt x="22193" y="432482"/>
                </a:lnTo>
                <a:lnTo>
                  <a:pt x="5954" y="408422"/>
                </a:lnTo>
                <a:lnTo>
                  <a:pt x="0" y="378967"/>
                </a:lnTo>
                <a:lnTo>
                  <a:pt x="0" y="75818"/>
                </a:lnTo>
                <a:close/>
              </a:path>
            </a:pathLst>
          </a:custGeom>
          <a:noFill/>
          <a:ln cap="flat" cmpd="sng" w="38075">
            <a:solidFill>
              <a:srgbClr val="548E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0" name="Google Shape;270;p17"/>
          <p:cNvSpPr/>
          <p:nvPr/>
        </p:nvSpPr>
        <p:spPr>
          <a:xfrm>
            <a:off x="1208532" y="4145279"/>
            <a:ext cx="6896100" cy="598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1" name="Google Shape;271;p17"/>
          <p:cNvSpPr/>
          <p:nvPr/>
        </p:nvSpPr>
        <p:spPr>
          <a:xfrm>
            <a:off x="2909316" y="4413503"/>
            <a:ext cx="3547872" cy="58674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2" name="Google Shape;272;p17"/>
          <p:cNvSpPr/>
          <p:nvPr/>
        </p:nvSpPr>
        <p:spPr>
          <a:xfrm>
            <a:off x="1254594" y="4190491"/>
            <a:ext cx="6751320" cy="454660"/>
          </a:xfrm>
          <a:custGeom>
            <a:rect b="b" l="l" r="r" t="t"/>
            <a:pathLst>
              <a:path extrusionOk="0" h="454660" w="6751320">
                <a:moveTo>
                  <a:pt x="6675031" y="0"/>
                </a:moveTo>
                <a:lnTo>
                  <a:pt x="75730" y="0"/>
                </a:lnTo>
                <a:lnTo>
                  <a:pt x="46270" y="5953"/>
                </a:lnTo>
                <a:lnTo>
                  <a:pt x="22196" y="22193"/>
                </a:lnTo>
                <a:lnTo>
                  <a:pt x="5957" y="46291"/>
                </a:lnTo>
                <a:lnTo>
                  <a:pt x="0" y="75818"/>
                </a:lnTo>
                <a:lnTo>
                  <a:pt x="0" y="378967"/>
                </a:lnTo>
                <a:lnTo>
                  <a:pt x="5957" y="408422"/>
                </a:lnTo>
                <a:lnTo>
                  <a:pt x="22196" y="432482"/>
                </a:lnTo>
                <a:lnTo>
                  <a:pt x="46270" y="448708"/>
                </a:lnTo>
                <a:lnTo>
                  <a:pt x="75730" y="454659"/>
                </a:lnTo>
                <a:lnTo>
                  <a:pt x="6675031" y="454659"/>
                </a:lnTo>
                <a:lnTo>
                  <a:pt x="6704485" y="448708"/>
                </a:lnTo>
                <a:lnTo>
                  <a:pt x="6728545" y="432482"/>
                </a:lnTo>
                <a:lnTo>
                  <a:pt x="6744771" y="408422"/>
                </a:lnTo>
                <a:lnTo>
                  <a:pt x="6750723" y="378967"/>
                </a:lnTo>
                <a:lnTo>
                  <a:pt x="6750723" y="75818"/>
                </a:lnTo>
                <a:lnTo>
                  <a:pt x="6744771" y="46291"/>
                </a:lnTo>
                <a:lnTo>
                  <a:pt x="6728545" y="22193"/>
                </a:lnTo>
                <a:lnTo>
                  <a:pt x="6704485" y="5953"/>
                </a:lnTo>
                <a:lnTo>
                  <a:pt x="6675031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3" name="Google Shape;273;p17"/>
          <p:cNvSpPr/>
          <p:nvPr/>
        </p:nvSpPr>
        <p:spPr>
          <a:xfrm>
            <a:off x="1254594" y="4114291"/>
            <a:ext cx="6751320" cy="454660"/>
          </a:xfrm>
          <a:custGeom>
            <a:rect b="b" l="l" r="r" t="t"/>
            <a:pathLst>
              <a:path extrusionOk="0" h="454660" w="6751320">
                <a:moveTo>
                  <a:pt x="0" y="75818"/>
                </a:moveTo>
                <a:lnTo>
                  <a:pt x="5957" y="46291"/>
                </a:lnTo>
                <a:lnTo>
                  <a:pt x="22196" y="22193"/>
                </a:lnTo>
                <a:lnTo>
                  <a:pt x="46270" y="5953"/>
                </a:lnTo>
                <a:lnTo>
                  <a:pt x="75730" y="0"/>
                </a:lnTo>
                <a:lnTo>
                  <a:pt x="6675031" y="0"/>
                </a:lnTo>
                <a:lnTo>
                  <a:pt x="6704485" y="5953"/>
                </a:lnTo>
                <a:lnTo>
                  <a:pt x="6728545" y="22193"/>
                </a:lnTo>
                <a:lnTo>
                  <a:pt x="6744771" y="46291"/>
                </a:lnTo>
                <a:lnTo>
                  <a:pt x="6750723" y="75818"/>
                </a:lnTo>
                <a:lnTo>
                  <a:pt x="6750723" y="378967"/>
                </a:lnTo>
                <a:lnTo>
                  <a:pt x="6744771" y="408422"/>
                </a:lnTo>
                <a:lnTo>
                  <a:pt x="6728545" y="432482"/>
                </a:lnTo>
                <a:lnTo>
                  <a:pt x="6704485" y="448708"/>
                </a:lnTo>
                <a:lnTo>
                  <a:pt x="6675031" y="454659"/>
                </a:lnTo>
                <a:lnTo>
                  <a:pt x="75730" y="454659"/>
                </a:lnTo>
                <a:lnTo>
                  <a:pt x="46270" y="448708"/>
                </a:lnTo>
                <a:lnTo>
                  <a:pt x="22196" y="432482"/>
                </a:lnTo>
                <a:lnTo>
                  <a:pt x="5957" y="408422"/>
                </a:lnTo>
                <a:lnTo>
                  <a:pt x="0" y="378967"/>
                </a:lnTo>
                <a:lnTo>
                  <a:pt x="0" y="75818"/>
                </a:lnTo>
                <a:close/>
              </a:path>
            </a:pathLst>
          </a:custGeom>
          <a:noFill/>
          <a:ln cap="flat" cmpd="sng" w="38075">
            <a:solidFill>
              <a:srgbClr val="548E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4" name="Google Shape;274;p17"/>
          <p:cNvSpPr/>
          <p:nvPr/>
        </p:nvSpPr>
        <p:spPr>
          <a:xfrm>
            <a:off x="1028700" y="2449067"/>
            <a:ext cx="6896100" cy="598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5" name="Google Shape;275;p17"/>
          <p:cNvSpPr/>
          <p:nvPr/>
        </p:nvSpPr>
        <p:spPr>
          <a:xfrm>
            <a:off x="3002279" y="2791967"/>
            <a:ext cx="2999232" cy="5867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6" name="Google Shape;276;p17"/>
          <p:cNvSpPr/>
          <p:nvPr/>
        </p:nvSpPr>
        <p:spPr>
          <a:xfrm>
            <a:off x="1074572" y="2646552"/>
            <a:ext cx="6751320" cy="454660"/>
          </a:xfrm>
          <a:custGeom>
            <a:rect b="b" l="l" r="r" t="t"/>
            <a:pathLst>
              <a:path extrusionOk="0" h="454660" w="6751320">
                <a:moveTo>
                  <a:pt x="6674967" y="0"/>
                </a:moveTo>
                <a:lnTo>
                  <a:pt x="75780" y="0"/>
                </a:lnTo>
                <a:lnTo>
                  <a:pt x="46286" y="5953"/>
                </a:lnTo>
                <a:lnTo>
                  <a:pt x="22198" y="22193"/>
                </a:lnTo>
                <a:lnTo>
                  <a:pt x="5956" y="46291"/>
                </a:lnTo>
                <a:lnTo>
                  <a:pt x="0" y="75819"/>
                </a:lnTo>
                <a:lnTo>
                  <a:pt x="0" y="378841"/>
                </a:lnTo>
                <a:lnTo>
                  <a:pt x="5956" y="408368"/>
                </a:lnTo>
                <a:lnTo>
                  <a:pt x="22198" y="432466"/>
                </a:lnTo>
                <a:lnTo>
                  <a:pt x="46286" y="448706"/>
                </a:lnTo>
                <a:lnTo>
                  <a:pt x="75780" y="454660"/>
                </a:lnTo>
                <a:lnTo>
                  <a:pt x="6674967" y="454660"/>
                </a:lnTo>
                <a:lnTo>
                  <a:pt x="6704495" y="448706"/>
                </a:lnTo>
                <a:lnTo>
                  <a:pt x="6728593" y="432466"/>
                </a:lnTo>
                <a:lnTo>
                  <a:pt x="6744833" y="408368"/>
                </a:lnTo>
                <a:lnTo>
                  <a:pt x="6750786" y="378841"/>
                </a:lnTo>
                <a:lnTo>
                  <a:pt x="6750786" y="75819"/>
                </a:lnTo>
                <a:lnTo>
                  <a:pt x="6744833" y="46291"/>
                </a:lnTo>
                <a:lnTo>
                  <a:pt x="6728593" y="22193"/>
                </a:lnTo>
                <a:lnTo>
                  <a:pt x="6704495" y="5953"/>
                </a:lnTo>
                <a:lnTo>
                  <a:pt x="6674967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7" name="Google Shape;277;p17"/>
          <p:cNvSpPr/>
          <p:nvPr/>
        </p:nvSpPr>
        <p:spPr>
          <a:xfrm>
            <a:off x="1074572" y="2494152"/>
            <a:ext cx="6751320" cy="454660"/>
          </a:xfrm>
          <a:custGeom>
            <a:rect b="b" l="l" r="r" t="t"/>
            <a:pathLst>
              <a:path extrusionOk="0" h="454660" w="6751320">
                <a:moveTo>
                  <a:pt x="0" y="75819"/>
                </a:moveTo>
                <a:lnTo>
                  <a:pt x="5956" y="46291"/>
                </a:lnTo>
                <a:lnTo>
                  <a:pt x="22198" y="22193"/>
                </a:lnTo>
                <a:lnTo>
                  <a:pt x="46286" y="5953"/>
                </a:lnTo>
                <a:lnTo>
                  <a:pt x="75780" y="0"/>
                </a:lnTo>
                <a:lnTo>
                  <a:pt x="6674967" y="0"/>
                </a:lnTo>
                <a:lnTo>
                  <a:pt x="6704495" y="5953"/>
                </a:lnTo>
                <a:lnTo>
                  <a:pt x="6728593" y="22193"/>
                </a:lnTo>
                <a:lnTo>
                  <a:pt x="6744833" y="46291"/>
                </a:lnTo>
                <a:lnTo>
                  <a:pt x="6750786" y="75819"/>
                </a:lnTo>
                <a:lnTo>
                  <a:pt x="6750786" y="378841"/>
                </a:lnTo>
                <a:lnTo>
                  <a:pt x="6744833" y="408368"/>
                </a:lnTo>
                <a:lnTo>
                  <a:pt x="6728593" y="432466"/>
                </a:lnTo>
                <a:lnTo>
                  <a:pt x="6704495" y="448706"/>
                </a:lnTo>
                <a:lnTo>
                  <a:pt x="6674967" y="454660"/>
                </a:lnTo>
                <a:lnTo>
                  <a:pt x="75780" y="454660"/>
                </a:lnTo>
                <a:lnTo>
                  <a:pt x="46286" y="448706"/>
                </a:lnTo>
                <a:lnTo>
                  <a:pt x="22198" y="432466"/>
                </a:lnTo>
                <a:lnTo>
                  <a:pt x="5956" y="408368"/>
                </a:lnTo>
                <a:lnTo>
                  <a:pt x="0" y="378841"/>
                </a:lnTo>
                <a:lnTo>
                  <a:pt x="0" y="75819"/>
                </a:lnTo>
                <a:close/>
              </a:path>
            </a:pathLst>
          </a:custGeom>
          <a:noFill/>
          <a:ln cap="flat" cmpd="sng" w="38075">
            <a:solidFill>
              <a:srgbClr val="548E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8" name="Google Shape;278;p17"/>
          <p:cNvSpPr/>
          <p:nvPr/>
        </p:nvSpPr>
        <p:spPr>
          <a:xfrm>
            <a:off x="1164336" y="3604259"/>
            <a:ext cx="6894600" cy="6006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9" name="Google Shape;279;p17"/>
          <p:cNvSpPr/>
          <p:nvPr/>
        </p:nvSpPr>
        <p:spPr>
          <a:xfrm>
            <a:off x="2993135" y="3872484"/>
            <a:ext cx="3288791" cy="5867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0" name="Google Shape;280;p17"/>
          <p:cNvSpPr/>
          <p:nvPr/>
        </p:nvSpPr>
        <p:spPr>
          <a:xfrm>
            <a:off x="1209586" y="3650488"/>
            <a:ext cx="6751320" cy="454660"/>
          </a:xfrm>
          <a:custGeom>
            <a:rect b="b" l="l" r="r" t="t"/>
            <a:pathLst>
              <a:path extrusionOk="0" h="454660" w="6751320">
                <a:moveTo>
                  <a:pt x="6674954" y="0"/>
                </a:moveTo>
                <a:lnTo>
                  <a:pt x="75780" y="0"/>
                </a:lnTo>
                <a:lnTo>
                  <a:pt x="46286" y="5951"/>
                </a:lnTo>
                <a:lnTo>
                  <a:pt x="22198" y="22177"/>
                </a:lnTo>
                <a:lnTo>
                  <a:pt x="5956" y="46237"/>
                </a:lnTo>
                <a:lnTo>
                  <a:pt x="0" y="75692"/>
                </a:lnTo>
                <a:lnTo>
                  <a:pt x="0" y="378841"/>
                </a:lnTo>
                <a:lnTo>
                  <a:pt x="5956" y="408368"/>
                </a:lnTo>
                <a:lnTo>
                  <a:pt x="22198" y="432466"/>
                </a:lnTo>
                <a:lnTo>
                  <a:pt x="46286" y="448706"/>
                </a:lnTo>
                <a:lnTo>
                  <a:pt x="75780" y="454660"/>
                </a:lnTo>
                <a:lnTo>
                  <a:pt x="6674954" y="454660"/>
                </a:lnTo>
                <a:lnTo>
                  <a:pt x="6704482" y="448706"/>
                </a:lnTo>
                <a:lnTo>
                  <a:pt x="6728580" y="432466"/>
                </a:lnTo>
                <a:lnTo>
                  <a:pt x="6744820" y="408368"/>
                </a:lnTo>
                <a:lnTo>
                  <a:pt x="6750773" y="378841"/>
                </a:lnTo>
                <a:lnTo>
                  <a:pt x="6750773" y="75692"/>
                </a:lnTo>
                <a:lnTo>
                  <a:pt x="6744820" y="46237"/>
                </a:lnTo>
                <a:lnTo>
                  <a:pt x="6728580" y="22177"/>
                </a:lnTo>
                <a:lnTo>
                  <a:pt x="6704482" y="5951"/>
                </a:lnTo>
                <a:lnTo>
                  <a:pt x="6674954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1" name="Google Shape;281;p17"/>
          <p:cNvSpPr/>
          <p:nvPr/>
        </p:nvSpPr>
        <p:spPr>
          <a:xfrm>
            <a:off x="1209586" y="3574288"/>
            <a:ext cx="6751320" cy="454660"/>
          </a:xfrm>
          <a:custGeom>
            <a:rect b="b" l="l" r="r" t="t"/>
            <a:pathLst>
              <a:path extrusionOk="0" h="454660" w="6751320">
                <a:moveTo>
                  <a:pt x="0" y="75692"/>
                </a:moveTo>
                <a:lnTo>
                  <a:pt x="5956" y="46237"/>
                </a:lnTo>
                <a:lnTo>
                  <a:pt x="22198" y="22177"/>
                </a:lnTo>
                <a:lnTo>
                  <a:pt x="46286" y="5951"/>
                </a:lnTo>
                <a:lnTo>
                  <a:pt x="75780" y="0"/>
                </a:lnTo>
                <a:lnTo>
                  <a:pt x="6674954" y="0"/>
                </a:lnTo>
                <a:lnTo>
                  <a:pt x="6704482" y="5951"/>
                </a:lnTo>
                <a:lnTo>
                  <a:pt x="6728580" y="22177"/>
                </a:lnTo>
                <a:lnTo>
                  <a:pt x="6744820" y="46237"/>
                </a:lnTo>
                <a:lnTo>
                  <a:pt x="6750773" y="75692"/>
                </a:lnTo>
                <a:lnTo>
                  <a:pt x="6750773" y="378841"/>
                </a:lnTo>
                <a:lnTo>
                  <a:pt x="6744820" y="408368"/>
                </a:lnTo>
                <a:lnTo>
                  <a:pt x="6728580" y="432466"/>
                </a:lnTo>
                <a:lnTo>
                  <a:pt x="6704482" y="448706"/>
                </a:lnTo>
                <a:lnTo>
                  <a:pt x="6674954" y="454660"/>
                </a:lnTo>
                <a:lnTo>
                  <a:pt x="75780" y="454660"/>
                </a:lnTo>
                <a:lnTo>
                  <a:pt x="46286" y="448706"/>
                </a:lnTo>
                <a:lnTo>
                  <a:pt x="22198" y="432466"/>
                </a:lnTo>
                <a:lnTo>
                  <a:pt x="5956" y="408368"/>
                </a:lnTo>
                <a:lnTo>
                  <a:pt x="0" y="378841"/>
                </a:lnTo>
                <a:lnTo>
                  <a:pt x="0" y="75692"/>
                </a:lnTo>
                <a:close/>
              </a:path>
            </a:pathLst>
          </a:custGeom>
          <a:noFill/>
          <a:ln cap="flat" cmpd="sng" w="38100">
            <a:solidFill>
              <a:srgbClr val="548E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2" name="Google Shape;282;p17"/>
          <p:cNvSpPr/>
          <p:nvPr/>
        </p:nvSpPr>
        <p:spPr>
          <a:xfrm>
            <a:off x="1254252" y="4684776"/>
            <a:ext cx="6896100" cy="600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3" name="Google Shape;283;p17"/>
          <p:cNvSpPr/>
          <p:nvPr/>
        </p:nvSpPr>
        <p:spPr>
          <a:xfrm>
            <a:off x="3461003" y="4953000"/>
            <a:ext cx="2531364" cy="58674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4" name="Google Shape;284;p17"/>
          <p:cNvSpPr/>
          <p:nvPr/>
        </p:nvSpPr>
        <p:spPr>
          <a:xfrm>
            <a:off x="1299591" y="4730622"/>
            <a:ext cx="6751320" cy="454660"/>
          </a:xfrm>
          <a:custGeom>
            <a:rect b="b" l="l" r="r" t="t"/>
            <a:pathLst>
              <a:path extrusionOk="0" h="454660" w="6751320">
                <a:moveTo>
                  <a:pt x="6674992" y="0"/>
                </a:moveTo>
                <a:lnTo>
                  <a:pt x="75818" y="0"/>
                </a:lnTo>
                <a:lnTo>
                  <a:pt x="46291" y="5951"/>
                </a:lnTo>
                <a:lnTo>
                  <a:pt x="22193" y="22177"/>
                </a:lnTo>
                <a:lnTo>
                  <a:pt x="5953" y="46237"/>
                </a:lnTo>
                <a:lnTo>
                  <a:pt x="0" y="75691"/>
                </a:lnTo>
                <a:lnTo>
                  <a:pt x="0" y="378840"/>
                </a:lnTo>
                <a:lnTo>
                  <a:pt x="5953" y="408368"/>
                </a:lnTo>
                <a:lnTo>
                  <a:pt x="22193" y="432466"/>
                </a:lnTo>
                <a:lnTo>
                  <a:pt x="46291" y="448706"/>
                </a:lnTo>
                <a:lnTo>
                  <a:pt x="75818" y="454659"/>
                </a:lnTo>
                <a:lnTo>
                  <a:pt x="6674992" y="454659"/>
                </a:lnTo>
                <a:lnTo>
                  <a:pt x="6704466" y="448706"/>
                </a:lnTo>
                <a:lnTo>
                  <a:pt x="6728571" y="432466"/>
                </a:lnTo>
                <a:lnTo>
                  <a:pt x="6744841" y="408368"/>
                </a:lnTo>
                <a:lnTo>
                  <a:pt x="6750811" y="378840"/>
                </a:lnTo>
                <a:lnTo>
                  <a:pt x="6750811" y="75691"/>
                </a:lnTo>
                <a:lnTo>
                  <a:pt x="6744841" y="46237"/>
                </a:lnTo>
                <a:lnTo>
                  <a:pt x="6728571" y="22177"/>
                </a:lnTo>
                <a:lnTo>
                  <a:pt x="6704466" y="5951"/>
                </a:lnTo>
                <a:lnTo>
                  <a:pt x="6674992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5" name="Google Shape;285;p17"/>
          <p:cNvSpPr/>
          <p:nvPr/>
        </p:nvSpPr>
        <p:spPr>
          <a:xfrm>
            <a:off x="1299591" y="4654422"/>
            <a:ext cx="6751320" cy="454660"/>
          </a:xfrm>
          <a:custGeom>
            <a:rect b="b" l="l" r="r" t="t"/>
            <a:pathLst>
              <a:path extrusionOk="0" h="454660" w="6751320">
                <a:moveTo>
                  <a:pt x="0" y="75691"/>
                </a:moveTo>
                <a:lnTo>
                  <a:pt x="5953" y="46237"/>
                </a:lnTo>
                <a:lnTo>
                  <a:pt x="22193" y="22177"/>
                </a:lnTo>
                <a:lnTo>
                  <a:pt x="46291" y="5951"/>
                </a:lnTo>
                <a:lnTo>
                  <a:pt x="75818" y="0"/>
                </a:lnTo>
                <a:lnTo>
                  <a:pt x="6674992" y="0"/>
                </a:lnTo>
                <a:lnTo>
                  <a:pt x="6704466" y="5951"/>
                </a:lnTo>
                <a:lnTo>
                  <a:pt x="6728571" y="22177"/>
                </a:lnTo>
                <a:lnTo>
                  <a:pt x="6744841" y="46237"/>
                </a:lnTo>
                <a:lnTo>
                  <a:pt x="6750811" y="75691"/>
                </a:lnTo>
                <a:lnTo>
                  <a:pt x="6750811" y="378840"/>
                </a:lnTo>
                <a:lnTo>
                  <a:pt x="6744841" y="408368"/>
                </a:lnTo>
                <a:lnTo>
                  <a:pt x="6728571" y="432466"/>
                </a:lnTo>
                <a:lnTo>
                  <a:pt x="6704466" y="448706"/>
                </a:lnTo>
                <a:lnTo>
                  <a:pt x="6674992" y="454659"/>
                </a:lnTo>
                <a:lnTo>
                  <a:pt x="75818" y="454659"/>
                </a:lnTo>
                <a:lnTo>
                  <a:pt x="46291" y="448706"/>
                </a:lnTo>
                <a:lnTo>
                  <a:pt x="22193" y="432466"/>
                </a:lnTo>
                <a:lnTo>
                  <a:pt x="5953" y="408368"/>
                </a:lnTo>
                <a:lnTo>
                  <a:pt x="0" y="378840"/>
                </a:lnTo>
                <a:lnTo>
                  <a:pt x="0" y="75691"/>
                </a:lnTo>
                <a:close/>
              </a:path>
            </a:pathLst>
          </a:custGeom>
          <a:noFill/>
          <a:ln cap="flat" cmpd="sng" w="380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6" name="Google Shape;286;p17"/>
          <p:cNvSpPr/>
          <p:nvPr/>
        </p:nvSpPr>
        <p:spPr>
          <a:xfrm>
            <a:off x="2025395" y="5942076"/>
            <a:ext cx="5635752" cy="72694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7" name="Google Shape;287;p17"/>
          <p:cNvSpPr/>
          <p:nvPr/>
        </p:nvSpPr>
        <p:spPr>
          <a:xfrm>
            <a:off x="1298447" y="5225796"/>
            <a:ext cx="6896100" cy="5988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8" name="Google Shape;288;p17"/>
          <p:cNvSpPr/>
          <p:nvPr/>
        </p:nvSpPr>
        <p:spPr>
          <a:xfrm>
            <a:off x="4023359" y="5492496"/>
            <a:ext cx="1499615" cy="58674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9" name="Google Shape;289;p17"/>
          <p:cNvSpPr/>
          <p:nvPr/>
        </p:nvSpPr>
        <p:spPr>
          <a:xfrm>
            <a:off x="1344549" y="5270627"/>
            <a:ext cx="6751320" cy="455295"/>
          </a:xfrm>
          <a:custGeom>
            <a:rect b="b" l="l" r="r" t="t"/>
            <a:pathLst>
              <a:path extrusionOk="0" h="455295" w="6751320">
                <a:moveTo>
                  <a:pt x="6674993" y="0"/>
                </a:moveTo>
                <a:lnTo>
                  <a:pt x="75818" y="0"/>
                </a:lnTo>
                <a:lnTo>
                  <a:pt x="46345" y="5953"/>
                </a:lnTo>
                <a:lnTo>
                  <a:pt x="22240" y="22193"/>
                </a:lnTo>
                <a:lnTo>
                  <a:pt x="5970" y="46291"/>
                </a:lnTo>
                <a:lnTo>
                  <a:pt x="0" y="75819"/>
                </a:lnTo>
                <a:lnTo>
                  <a:pt x="0" y="378891"/>
                </a:lnTo>
                <a:lnTo>
                  <a:pt x="5970" y="408386"/>
                </a:lnTo>
                <a:lnTo>
                  <a:pt x="22240" y="432474"/>
                </a:lnTo>
                <a:lnTo>
                  <a:pt x="46345" y="448716"/>
                </a:lnTo>
                <a:lnTo>
                  <a:pt x="75818" y="454672"/>
                </a:lnTo>
                <a:lnTo>
                  <a:pt x="6674993" y="454672"/>
                </a:lnTo>
                <a:lnTo>
                  <a:pt x="6704520" y="448716"/>
                </a:lnTo>
                <a:lnTo>
                  <a:pt x="6728618" y="432474"/>
                </a:lnTo>
                <a:lnTo>
                  <a:pt x="6744858" y="408386"/>
                </a:lnTo>
                <a:lnTo>
                  <a:pt x="6750811" y="378891"/>
                </a:lnTo>
                <a:lnTo>
                  <a:pt x="6750811" y="75819"/>
                </a:lnTo>
                <a:lnTo>
                  <a:pt x="6744858" y="46291"/>
                </a:lnTo>
                <a:lnTo>
                  <a:pt x="6728618" y="22193"/>
                </a:lnTo>
                <a:lnTo>
                  <a:pt x="6704520" y="5953"/>
                </a:lnTo>
                <a:lnTo>
                  <a:pt x="6674993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0" name="Google Shape;290;p17"/>
          <p:cNvSpPr/>
          <p:nvPr/>
        </p:nvSpPr>
        <p:spPr>
          <a:xfrm>
            <a:off x="1344549" y="5194427"/>
            <a:ext cx="6751320" cy="455295"/>
          </a:xfrm>
          <a:custGeom>
            <a:rect b="b" l="l" r="r" t="t"/>
            <a:pathLst>
              <a:path extrusionOk="0" h="455295" w="6751320">
                <a:moveTo>
                  <a:pt x="0" y="75819"/>
                </a:moveTo>
                <a:lnTo>
                  <a:pt x="5970" y="46291"/>
                </a:lnTo>
                <a:lnTo>
                  <a:pt x="22240" y="22193"/>
                </a:lnTo>
                <a:lnTo>
                  <a:pt x="46345" y="5953"/>
                </a:lnTo>
                <a:lnTo>
                  <a:pt x="75818" y="0"/>
                </a:lnTo>
                <a:lnTo>
                  <a:pt x="6674993" y="0"/>
                </a:lnTo>
                <a:lnTo>
                  <a:pt x="6704520" y="5953"/>
                </a:lnTo>
                <a:lnTo>
                  <a:pt x="6728618" y="22193"/>
                </a:lnTo>
                <a:lnTo>
                  <a:pt x="6744858" y="46291"/>
                </a:lnTo>
                <a:lnTo>
                  <a:pt x="6750811" y="75819"/>
                </a:lnTo>
                <a:lnTo>
                  <a:pt x="6750811" y="378891"/>
                </a:lnTo>
                <a:lnTo>
                  <a:pt x="6744858" y="408386"/>
                </a:lnTo>
                <a:lnTo>
                  <a:pt x="6728618" y="432474"/>
                </a:lnTo>
                <a:lnTo>
                  <a:pt x="6704520" y="448716"/>
                </a:lnTo>
                <a:lnTo>
                  <a:pt x="6674993" y="454672"/>
                </a:lnTo>
                <a:lnTo>
                  <a:pt x="75818" y="454672"/>
                </a:lnTo>
                <a:lnTo>
                  <a:pt x="46345" y="448716"/>
                </a:lnTo>
                <a:lnTo>
                  <a:pt x="22240" y="432474"/>
                </a:lnTo>
                <a:lnTo>
                  <a:pt x="5970" y="408386"/>
                </a:lnTo>
                <a:lnTo>
                  <a:pt x="0" y="378891"/>
                </a:lnTo>
                <a:lnTo>
                  <a:pt x="0" y="75819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1" name="Google Shape;291;p17"/>
          <p:cNvSpPr txBox="1"/>
          <p:nvPr>
            <p:ph idx="1" type="body"/>
          </p:nvPr>
        </p:nvSpPr>
        <p:spPr>
          <a:xfrm>
            <a:off x="1577401" y="2021075"/>
            <a:ext cx="5989200" cy="4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70485" lvl="0" marL="8255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Czech Technical University in Prague</a:t>
            </a:r>
            <a:r>
              <a:rPr lang="en-GB"/>
              <a:t>	</a:t>
            </a:r>
            <a:r>
              <a:rPr i="1" lang="en-GB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GB"/>
              <a:t>Czech Republic</a:t>
            </a:r>
            <a:r>
              <a:rPr i="1" lang="en-GB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92075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Calibri"/>
              <a:ea typeface="Calibri"/>
              <a:cs typeface="Calibri"/>
              <a:sym typeface="Calibri"/>
            </a:endParaRPr>
          </a:p>
          <a:p>
            <a:pPr indent="0" lvl="0" marL="1374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Shenzhen University	</a:t>
            </a:r>
            <a:r>
              <a:rPr i="1" lang="en-GB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GB"/>
              <a:t>PRC</a:t>
            </a:r>
            <a:r>
              <a:rPr i="1" lang="en-GB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9207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425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Tianjin University of Economy and Finance	</a:t>
            </a:r>
            <a:r>
              <a:rPr i="1" lang="en-GB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GB"/>
              <a:t>PRC</a:t>
            </a:r>
            <a:r>
              <a:rPr i="1" lang="en-GB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92075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65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University of Regina	</a:t>
            </a:r>
            <a:r>
              <a:rPr i="1" lang="en-GB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GB"/>
              <a:t>Canada</a:t>
            </a:r>
            <a:r>
              <a:rPr i="1" lang="en-GB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9207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90804" lvl="0" marL="173799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GB"/>
              <a:t>University of Oulu</a:t>
            </a:r>
            <a:r>
              <a:rPr lang="en-GB"/>
              <a:t>	</a:t>
            </a:r>
            <a:r>
              <a:rPr i="1" lang="en-GB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GB"/>
              <a:t>Finland</a:t>
            </a:r>
            <a:r>
              <a:rPr i="1" lang="en-GB">
                <a:latin typeface="Calibri"/>
                <a:ea typeface="Calibri"/>
                <a:cs typeface="Calibri"/>
                <a:sym typeface="Calibri"/>
              </a:rPr>
              <a:t>)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0" marL="128079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914400" marR="1621155" rtl="0" algn="l">
              <a:lnSpc>
                <a:spcPct val="19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Steklov Institute of Mathematics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 </a:t>
            </a:r>
            <a:r>
              <a:rPr lang="en-GB"/>
              <a:t>Kazan Institute of Biochemistry and Biophysics KSC RAS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1088125" y="802125"/>
            <a:ext cx="6422123" cy="5666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Department partners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6339840" y="2229611"/>
            <a:ext cx="275843" cy="12054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" name="Google Shape;57;p8"/>
          <p:cNvSpPr/>
          <p:nvPr/>
        </p:nvSpPr>
        <p:spPr>
          <a:xfrm>
            <a:off x="5603747" y="2177795"/>
            <a:ext cx="760476" cy="20025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" name="Google Shape;58;p8"/>
          <p:cNvSpPr/>
          <p:nvPr/>
        </p:nvSpPr>
        <p:spPr>
          <a:xfrm>
            <a:off x="4985003" y="1650492"/>
            <a:ext cx="830579" cy="1638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" name="Google Shape;59;p8"/>
          <p:cNvSpPr/>
          <p:nvPr/>
        </p:nvSpPr>
        <p:spPr>
          <a:xfrm>
            <a:off x="5756147" y="1595627"/>
            <a:ext cx="2744724" cy="6614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" name="Google Shape;60;p8"/>
          <p:cNvSpPr txBox="1"/>
          <p:nvPr/>
        </p:nvSpPr>
        <p:spPr>
          <a:xfrm>
            <a:off x="6532132" y="1776160"/>
            <a:ext cx="1776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21 </a:t>
            </a:r>
            <a:r>
              <a:rPr b="1"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2717292" y="1536191"/>
            <a:ext cx="2455163" cy="576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" name="Google Shape;62;p8"/>
          <p:cNvSpPr txBox="1"/>
          <p:nvPr/>
        </p:nvSpPr>
        <p:spPr>
          <a:xfrm>
            <a:off x="3269360" y="1599057"/>
            <a:ext cx="135128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professors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2717292" y="1982723"/>
            <a:ext cx="2455163" cy="576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" name="Google Shape;64;p8"/>
          <p:cNvSpPr txBox="1"/>
          <p:nvPr/>
        </p:nvSpPr>
        <p:spPr>
          <a:xfrm>
            <a:off x="2859775" y="2047600"/>
            <a:ext cx="245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 </a:t>
            </a: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associate professors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8"/>
          <p:cNvSpPr/>
          <p:nvPr/>
        </p:nvSpPr>
        <p:spPr>
          <a:xfrm>
            <a:off x="2717292" y="2433827"/>
            <a:ext cx="2455163" cy="576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" name="Google Shape;66;p8"/>
          <p:cNvSpPr txBox="1"/>
          <p:nvPr/>
        </p:nvSpPr>
        <p:spPr>
          <a:xfrm>
            <a:off x="2970657" y="2496134"/>
            <a:ext cx="194691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senior teachers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2717292" y="2881883"/>
            <a:ext cx="2455163" cy="57759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" name="Google Shape;68;p8"/>
          <p:cNvSpPr txBox="1"/>
          <p:nvPr/>
        </p:nvSpPr>
        <p:spPr>
          <a:xfrm>
            <a:off x="3269360" y="2945384"/>
            <a:ext cx="135128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assistants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6429755" y="2577083"/>
            <a:ext cx="2455163" cy="57607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" name="Google Shape;70;p8"/>
          <p:cNvSpPr txBox="1"/>
          <p:nvPr/>
        </p:nvSpPr>
        <p:spPr>
          <a:xfrm>
            <a:off x="6610600" y="2681826"/>
            <a:ext cx="2122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Doctors of Science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6429755" y="3023616"/>
            <a:ext cx="2455163" cy="57607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8"/>
          <p:cNvSpPr txBox="1"/>
          <p:nvPr/>
        </p:nvSpPr>
        <p:spPr>
          <a:xfrm>
            <a:off x="6530475" y="3086225"/>
            <a:ext cx="2744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 </a:t>
            </a:r>
            <a:r>
              <a:rPr b="1" lang="en-GB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Сandidates of science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3354323" y="3549396"/>
            <a:ext cx="2453640" cy="85191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" name="Google Shape;74;p8"/>
          <p:cNvSpPr txBox="1"/>
          <p:nvPr/>
        </p:nvSpPr>
        <p:spPr>
          <a:xfrm>
            <a:off x="3844290" y="3613530"/>
            <a:ext cx="147447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412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employees under</a:t>
            </a: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35 y.o.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6131052" y="4797552"/>
            <a:ext cx="1665731" cy="184708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" name="Google Shape;76;p8"/>
          <p:cNvSpPr/>
          <p:nvPr/>
        </p:nvSpPr>
        <p:spPr>
          <a:xfrm>
            <a:off x="7321295" y="4870703"/>
            <a:ext cx="1424940" cy="169926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" name="Google Shape;77;p8"/>
          <p:cNvSpPr/>
          <p:nvPr/>
        </p:nvSpPr>
        <p:spPr>
          <a:xfrm>
            <a:off x="1789176" y="4838700"/>
            <a:ext cx="1473708" cy="173431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" name="Google Shape;78;p8"/>
          <p:cNvSpPr/>
          <p:nvPr/>
        </p:nvSpPr>
        <p:spPr>
          <a:xfrm>
            <a:off x="4754879" y="4873752"/>
            <a:ext cx="1357884" cy="16504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" name="Google Shape;79;p8"/>
          <p:cNvSpPr/>
          <p:nvPr/>
        </p:nvSpPr>
        <p:spPr>
          <a:xfrm>
            <a:off x="390143" y="1315211"/>
            <a:ext cx="1444752" cy="171297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" name="Google Shape;80;p8"/>
          <p:cNvSpPr/>
          <p:nvPr/>
        </p:nvSpPr>
        <p:spPr>
          <a:xfrm>
            <a:off x="684276" y="2851404"/>
            <a:ext cx="1397508" cy="168097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" name="Google Shape;81;p8"/>
          <p:cNvSpPr/>
          <p:nvPr/>
        </p:nvSpPr>
        <p:spPr>
          <a:xfrm>
            <a:off x="742187" y="4515611"/>
            <a:ext cx="1281684" cy="159562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" name="Google Shape;82;p8"/>
          <p:cNvSpPr/>
          <p:nvPr/>
        </p:nvSpPr>
        <p:spPr>
          <a:xfrm>
            <a:off x="3404615" y="4875276"/>
            <a:ext cx="1301496" cy="161086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8"/>
          <p:cNvSpPr/>
          <p:nvPr/>
        </p:nvSpPr>
        <p:spPr>
          <a:xfrm>
            <a:off x="1384300" y="815850"/>
            <a:ext cx="5689483" cy="574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Department's staff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518159" y="2535935"/>
            <a:ext cx="4192524" cy="5760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" name="Google Shape;89;p9"/>
          <p:cNvSpPr/>
          <p:nvPr/>
        </p:nvSpPr>
        <p:spPr>
          <a:xfrm>
            <a:off x="518159" y="2895600"/>
            <a:ext cx="4192500" cy="576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" name="Google Shape;90;p9"/>
          <p:cNvSpPr/>
          <p:nvPr/>
        </p:nvSpPr>
        <p:spPr>
          <a:xfrm>
            <a:off x="522731" y="3255264"/>
            <a:ext cx="4187952" cy="576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" name="Google Shape;91;p9"/>
          <p:cNvSpPr/>
          <p:nvPr/>
        </p:nvSpPr>
        <p:spPr>
          <a:xfrm>
            <a:off x="518159" y="3627120"/>
            <a:ext cx="4192524" cy="8519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" name="Google Shape;92;p9"/>
          <p:cNvSpPr txBox="1"/>
          <p:nvPr/>
        </p:nvSpPr>
        <p:spPr>
          <a:xfrm>
            <a:off x="375310" y="1991105"/>
            <a:ext cx="4097100" cy="22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Ensuring the educational process of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ICMIT’s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baccalaureate in disciplines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2270" marR="0" rtl="0" algn="ctr">
              <a:lnSpc>
                <a:spcPct val="125000"/>
              </a:lnSpc>
              <a:spcBef>
                <a:spcPts val="459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Mathematical analysis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marR="628650" rtl="0" algn="l">
              <a:lnSpc>
                <a:spcPct val="125000"/>
              </a:lnSpc>
              <a:spcBef>
                <a:spcPts val="459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Functional analysis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635" marR="628650" rtl="0" algn="ctr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Comprehensive analysis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016635" marR="6286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Theory of Probability and Mathematical Statistics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4817763" y="1966055"/>
            <a:ext cx="4450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Adaptation and conducting classes for</a:t>
            </a:r>
            <a:endParaRPr b="0"/>
          </a:p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 other KFU institutes in</a:t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5285232" y="2535935"/>
            <a:ext cx="3515867" cy="576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9"/>
          <p:cNvSpPr/>
          <p:nvPr/>
        </p:nvSpPr>
        <p:spPr>
          <a:xfrm>
            <a:off x="5285232" y="2895600"/>
            <a:ext cx="3515867" cy="5760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" name="Google Shape;96;p9"/>
          <p:cNvSpPr/>
          <p:nvPr/>
        </p:nvSpPr>
        <p:spPr>
          <a:xfrm>
            <a:off x="5288279" y="3267455"/>
            <a:ext cx="3517391" cy="85039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" name="Google Shape;97;p9"/>
          <p:cNvSpPr txBox="1"/>
          <p:nvPr/>
        </p:nvSpPr>
        <p:spPr>
          <a:xfrm>
            <a:off x="5527025" y="2487938"/>
            <a:ext cx="30399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Theory of Probability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Mathematical Statistics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39" lvl="0" marL="192405" marR="173990" rtl="0" algn="ctr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Statistical information processing methods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5065776" y="4136135"/>
            <a:ext cx="3787139" cy="24749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9"/>
          <p:cNvSpPr/>
          <p:nvPr/>
        </p:nvSpPr>
        <p:spPr>
          <a:xfrm>
            <a:off x="1122200" y="789850"/>
            <a:ext cx="6702271" cy="450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Educational activities:</a:t>
            </a:r>
          </a:p>
        </p:txBody>
      </p:sp>
      <p:sp>
        <p:nvSpPr>
          <p:cNvPr id="100" name="Google Shape;100;p9"/>
          <p:cNvSpPr/>
          <p:nvPr/>
        </p:nvSpPr>
        <p:spPr>
          <a:xfrm>
            <a:off x="1280074" y="1485888"/>
            <a:ext cx="3039848" cy="4508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disciplines</a:t>
            </a:r>
          </a:p>
        </p:txBody>
      </p:sp>
      <p:pic>
        <p:nvPicPr>
          <p:cNvPr id="101" name="Google Shape;101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775" y="4479035"/>
            <a:ext cx="2903831" cy="207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84200" y="941685"/>
            <a:ext cx="859975" cy="8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/>
        </p:nvSpPr>
        <p:spPr>
          <a:xfrm>
            <a:off x="4640579" y="2258567"/>
            <a:ext cx="4415028" cy="5760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" name="Google Shape;108;p10"/>
          <p:cNvSpPr txBox="1"/>
          <p:nvPr/>
        </p:nvSpPr>
        <p:spPr>
          <a:xfrm>
            <a:off x="4206625" y="1844550"/>
            <a:ext cx="49374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Development of joint magistracy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the program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27304" lvl="0" marL="621665" marR="0" rtl="0" algn="l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Financial Mathematics and Econometrics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64465" marR="109854" rtl="0" algn="l">
              <a:lnSpc>
                <a:spcPct val="100000"/>
              </a:lnSpc>
              <a:spcBef>
                <a:spcPts val="1065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with the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Institute of Management, Economics and Finance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"/>
          <p:cNvSpPr/>
          <p:nvPr/>
        </p:nvSpPr>
        <p:spPr>
          <a:xfrm>
            <a:off x="4776215" y="4596384"/>
            <a:ext cx="3500628" cy="8519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" name="Google Shape;110;p10"/>
          <p:cNvSpPr/>
          <p:nvPr/>
        </p:nvSpPr>
        <p:spPr>
          <a:xfrm>
            <a:off x="4776215" y="5289803"/>
            <a:ext cx="3500628" cy="8503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" name="Google Shape;111;p10"/>
          <p:cNvSpPr/>
          <p:nvPr/>
        </p:nvSpPr>
        <p:spPr>
          <a:xfrm>
            <a:off x="158495" y="2494788"/>
            <a:ext cx="3921252" cy="8503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" name="Google Shape;112;p10"/>
          <p:cNvSpPr txBox="1"/>
          <p:nvPr/>
        </p:nvSpPr>
        <p:spPr>
          <a:xfrm>
            <a:off x="172925" y="1945600"/>
            <a:ext cx="39213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In 2015, a magistracy was opened under the program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26543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Methods of Applied Mathematical Statistics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59182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Unique to the Russia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59182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Comparable to the University of Oxford program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361670" y="4202595"/>
            <a:ext cx="3670300" cy="244881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" name="Google Shape;114;p10"/>
          <p:cNvSpPr txBox="1"/>
          <p:nvPr/>
        </p:nvSpPr>
        <p:spPr>
          <a:xfrm>
            <a:off x="4206621" y="4242180"/>
            <a:ext cx="4311650" cy="2082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45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Continuing Education Programs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32766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766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Statistical methods in medicine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766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86485" marR="750570" rtl="0" algn="ctr">
              <a:lnSpc>
                <a:spcPct val="100000"/>
              </a:lnSpc>
              <a:spcBef>
                <a:spcPts val="113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Statistical methods in the petroleum industry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"/>
          <p:cNvSpPr/>
          <p:nvPr/>
        </p:nvSpPr>
        <p:spPr>
          <a:xfrm>
            <a:off x="1088125" y="802125"/>
            <a:ext cx="6702271" cy="450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Educational activities:</a:t>
            </a:r>
          </a:p>
        </p:txBody>
      </p:sp>
      <p:sp>
        <p:nvSpPr>
          <p:cNvPr id="116" name="Google Shape;116;p10"/>
          <p:cNvSpPr/>
          <p:nvPr/>
        </p:nvSpPr>
        <p:spPr>
          <a:xfrm>
            <a:off x="1245449" y="1358725"/>
            <a:ext cx="6387629" cy="4562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educational programs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/>
        </p:nvSpPr>
        <p:spPr>
          <a:xfrm>
            <a:off x="285401" y="1889250"/>
            <a:ext cx="63633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208278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The department conducts for undergraduate directions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208278" lvl="0" marL="469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03.01.04 "Applied Mathematics"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208278" lvl="0" marL="469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03.01.02 "Applied Mathematics and Computer Science" specialized courses in: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208279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1"/>
          <p:cNvSpPr txBox="1"/>
          <p:nvPr/>
        </p:nvSpPr>
        <p:spPr>
          <a:xfrm>
            <a:off x="285400" y="3261475"/>
            <a:ext cx="40080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Introduction to Actuarial Mathematics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Probabilistic Genetics Models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3778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Probabilistic models and their statistical identification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Financial market volatility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Analysis of variance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2590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The mathematical foundations of probability theory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11785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Stochastic modeling method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1"/>
          <p:cNvSpPr txBox="1"/>
          <p:nvPr/>
        </p:nvSpPr>
        <p:spPr>
          <a:xfrm>
            <a:off x="4831460" y="3260801"/>
            <a:ext cx="4008120" cy="2495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Multivariate Statistical Analysis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R programming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Regression analysis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Random Process Statistics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2057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Statistical Application Packages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Stochastic analysis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Martingale theory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Theory of random processes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1"/>
          <p:cNvSpPr/>
          <p:nvPr/>
        </p:nvSpPr>
        <p:spPr>
          <a:xfrm>
            <a:off x="4397247" y="2978911"/>
            <a:ext cx="25400" cy="33902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" name="Google Shape;125;p11"/>
          <p:cNvSpPr/>
          <p:nvPr/>
        </p:nvSpPr>
        <p:spPr>
          <a:xfrm>
            <a:off x="1088125" y="802125"/>
            <a:ext cx="6702271" cy="450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Educational activities:</a:t>
            </a:r>
          </a:p>
        </p:txBody>
      </p:sp>
      <p:sp>
        <p:nvSpPr>
          <p:cNvPr id="126" name="Google Shape;126;p11"/>
          <p:cNvSpPr/>
          <p:nvPr/>
        </p:nvSpPr>
        <p:spPr>
          <a:xfrm>
            <a:off x="1203874" y="1333488"/>
            <a:ext cx="7409838" cy="4508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baccalaureate disciplines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/>
          <p:nvPr/>
        </p:nvSpPr>
        <p:spPr>
          <a:xfrm>
            <a:off x="486155" y="2077211"/>
            <a:ext cx="4038600" cy="8503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" name="Google Shape;132;p12"/>
          <p:cNvSpPr txBox="1"/>
          <p:nvPr/>
        </p:nvSpPr>
        <p:spPr>
          <a:xfrm>
            <a:off x="947115" y="2140077"/>
            <a:ext cx="311277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10795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Hispanic Master program in Applied Mathematical Statistics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2357627" y="2807207"/>
            <a:ext cx="464819" cy="109880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" name="Google Shape;134;p12"/>
          <p:cNvSpPr/>
          <p:nvPr/>
        </p:nvSpPr>
        <p:spPr>
          <a:xfrm>
            <a:off x="1671827" y="2729483"/>
            <a:ext cx="600456" cy="8336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" name="Google Shape;135;p12"/>
          <p:cNvSpPr/>
          <p:nvPr/>
        </p:nvSpPr>
        <p:spPr>
          <a:xfrm>
            <a:off x="2845307" y="2721864"/>
            <a:ext cx="605028" cy="81991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" name="Google Shape;136;p12"/>
          <p:cNvSpPr/>
          <p:nvPr/>
        </p:nvSpPr>
        <p:spPr>
          <a:xfrm>
            <a:off x="3038855" y="3386328"/>
            <a:ext cx="1581912" cy="60502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" name="Google Shape;137;p12"/>
          <p:cNvSpPr txBox="1"/>
          <p:nvPr/>
        </p:nvSpPr>
        <p:spPr>
          <a:xfrm>
            <a:off x="3504438" y="3477259"/>
            <a:ext cx="65214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2"/>
          <p:cNvSpPr/>
          <p:nvPr/>
        </p:nvSpPr>
        <p:spPr>
          <a:xfrm>
            <a:off x="426719" y="3386328"/>
            <a:ext cx="1668780" cy="6050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" name="Google Shape;139;p12"/>
          <p:cNvSpPr txBox="1"/>
          <p:nvPr/>
        </p:nvSpPr>
        <p:spPr>
          <a:xfrm>
            <a:off x="825500" y="3477259"/>
            <a:ext cx="871219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Mexico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2"/>
          <p:cNvSpPr/>
          <p:nvPr/>
        </p:nvSpPr>
        <p:spPr>
          <a:xfrm>
            <a:off x="1598675" y="3852671"/>
            <a:ext cx="1930907" cy="60502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" name="Google Shape;141;p12"/>
          <p:cNvSpPr txBox="1"/>
          <p:nvPr/>
        </p:nvSpPr>
        <p:spPr>
          <a:xfrm>
            <a:off x="2051050" y="3943553"/>
            <a:ext cx="102298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Venezuela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4163567" y="5564123"/>
            <a:ext cx="3906012" cy="112623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" name="Google Shape;143;p12"/>
          <p:cNvSpPr txBox="1"/>
          <p:nvPr/>
        </p:nvSpPr>
        <p:spPr>
          <a:xfrm>
            <a:off x="4660519" y="5628233"/>
            <a:ext cx="2914015" cy="848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Master's program "Methods of Applied Mathematical Statistics"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6478523" y="4404359"/>
            <a:ext cx="2211324" cy="8503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" name="Google Shape;145;p12"/>
          <p:cNvSpPr txBox="1"/>
          <p:nvPr/>
        </p:nvSpPr>
        <p:spPr>
          <a:xfrm>
            <a:off x="6952233" y="4467225"/>
            <a:ext cx="12668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26059" lvl="0" marL="238125" marR="5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Education in English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799" lvl="0" marL="62864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3863340" y="4404359"/>
            <a:ext cx="2214372" cy="85039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" name="Google Shape;147;p12"/>
          <p:cNvSpPr txBox="1"/>
          <p:nvPr/>
        </p:nvSpPr>
        <p:spPr>
          <a:xfrm>
            <a:off x="4338573" y="4467225"/>
            <a:ext cx="12668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26059" lvl="0" marL="23812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Education in Russian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2"/>
          <p:cNvSpPr/>
          <p:nvPr/>
        </p:nvSpPr>
        <p:spPr>
          <a:xfrm>
            <a:off x="6201155" y="4879847"/>
            <a:ext cx="678179" cy="77419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" name="Google Shape;149;p12"/>
          <p:cNvSpPr/>
          <p:nvPr/>
        </p:nvSpPr>
        <p:spPr>
          <a:xfrm>
            <a:off x="5547359" y="4933188"/>
            <a:ext cx="650748" cy="7132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" name="Google Shape;150;p12"/>
          <p:cNvSpPr/>
          <p:nvPr/>
        </p:nvSpPr>
        <p:spPr>
          <a:xfrm>
            <a:off x="249936" y="4594859"/>
            <a:ext cx="3581400" cy="20269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" name="Google Shape;151;p12"/>
          <p:cNvSpPr/>
          <p:nvPr/>
        </p:nvSpPr>
        <p:spPr>
          <a:xfrm>
            <a:off x="5167884" y="1947672"/>
            <a:ext cx="3695700" cy="237591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" name="Google Shape;152;p12"/>
          <p:cNvSpPr/>
          <p:nvPr/>
        </p:nvSpPr>
        <p:spPr>
          <a:xfrm>
            <a:off x="1088125" y="802125"/>
            <a:ext cx="6702271" cy="450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Educational activities:</a:t>
            </a:r>
          </a:p>
        </p:txBody>
      </p:sp>
      <p:sp>
        <p:nvSpPr>
          <p:cNvPr id="153" name="Google Shape;153;p12"/>
          <p:cNvSpPr/>
          <p:nvPr/>
        </p:nvSpPr>
        <p:spPr>
          <a:xfrm>
            <a:off x="1203874" y="1333488"/>
            <a:ext cx="6590465" cy="4562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international programs</a:t>
            </a:r>
          </a:p>
        </p:txBody>
      </p:sp>
      <p:sp>
        <p:nvSpPr>
          <p:cNvPr id="154" name="Google Shape;154;p12"/>
          <p:cNvSpPr/>
          <p:nvPr/>
        </p:nvSpPr>
        <p:spPr>
          <a:xfrm>
            <a:off x="7914119" y="4879860"/>
            <a:ext cx="1223700" cy="3657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" name="Google Shape;155;p12"/>
          <p:cNvSpPr txBox="1"/>
          <p:nvPr/>
        </p:nvSpPr>
        <p:spPr>
          <a:xfrm>
            <a:off x="8215998" y="4898555"/>
            <a:ext cx="623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2"/>
          <p:cNvSpPr/>
          <p:nvPr/>
        </p:nvSpPr>
        <p:spPr>
          <a:xfrm>
            <a:off x="3794744" y="2024185"/>
            <a:ext cx="1223700" cy="3657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" name="Google Shape;157;p12"/>
          <p:cNvSpPr txBox="1"/>
          <p:nvPr/>
        </p:nvSpPr>
        <p:spPr>
          <a:xfrm>
            <a:off x="4096623" y="2042880"/>
            <a:ext cx="623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/>
          <p:nvPr/>
        </p:nvSpPr>
        <p:spPr>
          <a:xfrm>
            <a:off x="5425440" y="1888235"/>
            <a:ext cx="3142488" cy="2360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" name="Google Shape;163;p13"/>
          <p:cNvSpPr/>
          <p:nvPr/>
        </p:nvSpPr>
        <p:spPr>
          <a:xfrm>
            <a:off x="510540" y="3104388"/>
            <a:ext cx="3823716" cy="850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" name="Google Shape;164;p13"/>
          <p:cNvSpPr txBox="1"/>
          <p:nvPr/>
        </p:nvSpPr>
        <p:spPr>
          <a:xfrm>
            <a:off x="766575" y="3152175"/>
            <a:ext cx="3223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Postgraduate study in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functional analysis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2310383" y="1876044"/>
            <a:ext cx="2706623" cy="726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" name="Google Shape;166;p13"/>
          <p:cNvSpPr txBox="1"/>
          <p:nvPr>
            <p:ph type="title"/>
          </p:nvPr>
        </p:nvSpPr>
        <p:spPr>
          <a:xfrm>
            <a:off x="1438291" y="1977171"/>
            <a:ext cx="4450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70485" lvl="0" marL="8255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FFFFFF"/>
                </a:solidFill>
              </a:rPr>
              <a:t>Czech Technical University</a:t>
            </a:r>
            <a:endParaRPr b="0">
              <a:solidFill>
                <a:srgbClr val="FFFFFF"/>
              </a:solidFill>
            </a:endParaRPr>
          </a:p>
          <a:p>
            <a:pPr indent="-70485" lvl="0" marL="8255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FFFFFF"/>
                </a:solidFill>
              </a:rPr>
              <a:t> in Prague</a:t>
            </a: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381000" y="2074164"/>
            <a:ext cx="1659636" cy="36728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" name="Google Shape;168;p13"/>
          <p:cNvSpPr txBox="1"/>
          <p:nvPr/>
        </p:nvSpPr>
        <p:spPr>
          <a:xfrm>
            <a:off x="678272" y="2093225"/>
            <a:ext cx="1270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DMS of KFU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>
            <a:off x="3268979" y="2971800"/>
            <a:ext cx="2033016" cy="36423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" name="Google Shape;170;p13"/>
          <p:cNvSpPr txBox="1"/>
          <p:nvPr/>
        </p:nvSpPr>
        <p:spPr>
          <a:xfrm>
            <a:off x="3668014" y="2989579"/>
            <a:ext cx="123761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2018-2019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>
            <a:off x="2017776" y="3733800"/>
            <a:ext cx="515112" cy="51663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Google Shape;172;p13"/>
          <p:cNvSpPr/>
          <p:nvPr/>
        </p:nvSpPr>
        <p:spPr>
          <a:xfrm>
            <a:off x="2418588" y="3736847"/>
            <a:ext cx="515112" cy="51358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13"/>
          <p:cNvSpPr/>
          <p:nvPr/>
        </p:nvSpPr>
        <p:spPr>
          <a:xfrm>
            <a:off x="4765547" y="4527803"/>
            <a:ext cx="3223259" cy="112471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" name="Google Shape;174;p13"/>
          <p:cNvSpPr txBox="1"/>
          <p:nvPr/>
        </p:nvSpPr>
        <p:spPr>
          <a:xfrm>
            <a:off x="4891400" y="4618300"/>
            <a:ext cx="27849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61340" lvl="0" marL="57340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Postgraduate study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61340" lvl="0" marL="57340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(PhD program of KFU)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61340" lvl="0" marL="57340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TPMS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4732020" y="5934455"/>
            <a:ext cx="2039112" cy="7269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" name="Google Shape;176;p13"/>
          <p:cNvSpPr txBox="1"/>
          <p:nvPr/>
        </p:nvSpPr>
        <p:spPr>
          <a:xfrm>
            <a:off x="5057647" y="5997041"/>
            <a:ext cx="1388110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Universities of Mexico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>
            <a:off x="7206995" y="6114288"/>
            <a:ext cx="1659636" cy="36728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" name="Google Shape;178;p13"/>
          <p:cNvSpPr txBox="1"/>
          <p:nvPr/>
        </p:nvSpPr>
        <p:spPr>
          <a:xfrm>
            <a:off x="7429624" y="6134500"/>
            <a:ext cx="1236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DMS of KFU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3"/>
          <p:cNvSpPr/>
          <p:nvPr/>
        </p:nvSpPr>
        <p:spPr>
          <a:xfrm>
            <a:off x="2528316" y="3963923"/>
            <a:ext cx="2211324" cy="850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0" name="Google Shape;180;p13"/>
          <p:cNvSpPr txBox="1"/>
          <p:nvPr/>
        </p:nvSpPr>
        <p:spPr>
          <a:xfrm>
            <a:off x="3000882" y="4027170"/>
            <a:ext cx="12668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26059" lvl="0" marL="238125" marR="5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Education in English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799" lvl="0" marL="62864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3"/>
          <p:cNvSpPr/>
          <p:nvPr/>
        </p:nvSpPr>
        <p:spPr>
          <a:xfrm>
            <a:off x="210311" y="3963923"/>
            <a:ext cx="2214372" cy="85039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" name="Google Shape;182;p13"/>
          <p:cNvSpPr txBox="1"/>
          <p:nvPr/>
        </p:nvSpPr>
        <p:spPr>
          <a:xfrm>
            <a:off x="684682" y="4027170"/>
            <a:ext cx="12668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26059" lvl="0" marL="238125" marR="5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Education in Russian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6059" lvl="0" marL="23812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3"/>
          <p:cNvSpPr/>
          <p:nvPr/>
        </p:nvSpPr>
        <p:spPr>
          <a:xfrm>
            <a:off x="1050036" y="2464307"/>
            <a:ext cx="2706624" cy="723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" name="Google Shape;184;p13"/>
          <p:cNvSpPr/>
          <p:nvPr/>
        </p:nvSpPr>
        <p:spPr>
          <a:xfrm>
            <a:off x="5632703" y="5458967"/>
            <a:ext cx="2571000" cy="6828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" name="Google Shape;185;p13"/>
          <p:cNvSpPr/>
          <p:nvPr/>
        </p:nvSpPr>
        <p:spPr>
          <a:xfrm>
            <a:off x="403834" y="4951196"/>
            <a:ext cx="3863086" cy="164185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" name="Google Shape;186;p13"/>
          <p:cNvSpPr/>
          <p:nvPr/>
        </p:nvSpPr>
        <p:spPr>
          <a:xfrm>
            <a:off x="6925056" y="4453128"/>
            <a:ext cx="2033016" cy="36423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7" name="Google Shape;187;p13"/>
          <p:cNvSpPr txBox="1"/>
          <p:nvPr/>
        </p:nvSpPr>
        <p:spPr>
          <a:xfrm>
            <a:off x="7324090" y="4470349"/>
            <a:ext cx="123698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2019-2020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3"/>
          <p:cNvSpPr/>
          <p:nvPr/>
        </p:nvSpPr>
        <p:spPr>
          <a:xfrm>
            <a:off x="1088125" y="802125"/>
            <a:ext cx="6702271" cy="450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Educational activities:</a:t>
            </a:r>
          </a:p>
        </p:txBody>
      </p:sp>
      <p:sp>
        <p:nvSpPr>
          <p:cNvPr id="189" name="Google Shape;189;p13"/>
          <p:cNvSpPr/>
          <p:nvPr/>
        </p:nvSpPr>
        <p:spPr>
          <a:xfrm>
            <a:off x="1203874" y="1333488"/>
            <a:ext cx="6590465" cy="4562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international programs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/>
          <p:nvPr/>
        </p:nvSpPr>
        <p:spPr>
          <a:xfrm>
            <a:off x="1508760" y="3924300"/>
            <a:ext cx="2651760" cy="5760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" name="Google Shape;195;p14"/>
          <p:cNvSpPr txBox="1"/>
          <p:nvPr/>
        </p:nvSpPr>
        <p:spPr>
          <a:xfrm>
            <a:off x="1705482" y="3987545"/>
            <a:ext cx="222948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Actuarial Math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4"/>
          <p:cNvSpPr/>
          <p:nvPr/>
        </p:nvSpPr>
        <p:spPr>
          <a:xfrm>
            <a:off x="958596" y="4421123"/>
            <a:ext cx="3820667" cy="850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14"/>
          <p:cNvSpPr txBox="1"/>
          <p:nvPr/>
        </p:nvSpPr>
        <p:spPr>
          <a:xfrm>
            <a:off x="1144320" y="4484623"/>
            <a:ext cx="341058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Statistical Methods of Banking: Scoring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4"/>
          <p:cNvSpPr/>
          <p:nvPr/>
        </p:nvSpPr>
        <p:spPr>
          <a:xfrm>
            <a:off x="1239011" y="5186171"/>
            <a:ext cx="3188208" cy="8503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" name="Google Shape;199;p14"/>
          <p:cNvSpPr txBox="1"/>
          <p:nvPr/>
        </p:nvSpPr>
        <p:spPr>
          <a:xfrm>
            <a:off x="1418589" y="5249926"/>
            <a:ext cx="278193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00" lvl="0" marL="139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Information methods in banking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4"/>
          <p:cNvSpPr/>
          <p:nvPr/>
        </p:nvSpPr>
        <p:spPr>
          <a:xfrm>
            <a:off x="1182624" y="5977128"/>
            <a:ext cx="3372612" cy="8503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1" name="Google Shape;201;p14"/>
          <p:cNvSpPr txBox="1"/>
          <p:nvPr/>
        </p:nvSpPr>
        <p:spPr>
          <a:xfrm>
            <a:off x="1369313" y="6040323"/>
            <a:ext cx="296100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Stochastic Methods of Theoretical Management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6198108" y="4050791"/>
            <a:ext cx="2049780" cy="7985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p14"/>
          <p:cNvSpPr txBox="1"/>
          <p:nvPr/>
        </p:nvSpPr>
        <p:spPr>
          <a:xfrm>
            <a:off x="6694423" y="4149090"/>
            <a:ext cx="105791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9209" lvl="0" marL="4127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Insurance companies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4"/>
          <p:cNvSpPr/>
          <p:nvPr/>
        </p:nvSpPr>
        <p:spPr>
          <a:xfrm>
            <a:off x="6393179" y="4985003"/>
            <a:ext cx="1661160" cy="54711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" name="Google Shape;205;p14"/>
          <p:cNvSpPr txBox="1"/>
          <p:nvPr/>
        </p:nvSpPr>
        <p:spPr>
          <a:xfrm>
            <a:off x="6918452" y="5094478"/>
            <a:ext cx="6108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Banks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4"/>
          <p:cNvSpPr/>
          <p:nvPr/>
        </p:nvSpPr>
        <p:spPr>
          <a:xfrm>
            <a:off x="6140196" y="5676900"/>
            <a:ext cx="2165604" cy="800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" name="Google Shape;207;p14"/>
          <p:cNvSpPr txBox="1"/>
          <p:nvPr/>
        </p:nvSpPr>
        <p:spPr>
          <a:xfrm>
            <a:off x="6596633" y="5776061"/>
            <a:ext cx="1254760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Finance companies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4759452" y="1434083"/>
            <a:ext cx="4030979" cy="240334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" name="Google Shape;209;p14"/>
          <p:cNvSpPr/>
          <p:nvPr/>
        </p:nvSpPr>
        <p:spPr>
          <a:xfrm>
            <a:off x="4163567" y="4062984"/>
            <a:ext cx="2180843" cy="241401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" name="Google Shape;210;p14"/>
          <p:cNvSpPr txBox="1"/>
          <p:nvPr/>
        </p:nvSpPr>
        <p:spPr>
          <a:xfrm>
            <a:off x="413523" y="2098124"/>
            <a:ext cx="3916800" cy="19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The disciplines developed and supported by the department are highly applicable in many areas.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4"/>
          <p:cNvSpPr/>
          <p:nvPr/>
        </p:nvSpPr>
        <p:spPr>
          <a:xfrm>
            <a:off x="1088125" y="802125"/>
            <a:ext cx="7420726" cy="574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Practical applications of</a:t>
            </a:r>
          </a:p>
        </p:txBody>
      </p:sp>
      <p:sp>
        <p:nvSpPr>
          <p:cNvPr id="212" name="Google Shape;212;p14"/>
          <p:cNvSpPr/>
          <p:nvPr/>
        </p:nvSpPr>
        <p:spPr>
          <a:xfrm>
            <a:off x="1313187" y="1511725"/>
            <a:ext cx="3039848" cy="4508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disciplines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/>
          <p:nvPr/>
        </p:nvSpPr>
        <p:spPr>
          <a:xfrm>
            <a:off x="373379" y="1574291"/>
            <a:ext cx="2825496" cy="8519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8" name="Google Shape;218;p15"/>
          <p:cNvSpPr txBox="1"/>
          <p:nvPr/>
        </p:nvSpPr>
        <p:spPr>
          <a:xfrm>
            <a:off x="546912" y="1637487"/>
            <a:ext cx="2426970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Optimal Statistical Solutions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5"/>
          <p:cNvSpPr/>
          <p:nvPr/>
        </p:nvSpPr>
        <p:spPr>
          <a:xfrm>
            <a:off x="420623" y="2426207"/>
            <a:ext cx="2700528" cy="850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" name="Google Shape;220;p15"/>
          <p:cNvSpPr txBox="1"/>
          <p:nvPr/>
        </p:nvSpPr>
        <p:spPr>
          <a:xfrm>
            <a:off x="625246" y="2488819"/>
            <a:ext cx="22728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16205" lvl="0" marL="12827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Statistical Analysis of Sampled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312420" y="3329940"/>
            <a:ext cx="2947416" cy="8519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2" name="Google Shape;222;p15"/>
          <p:cNvSpPr txBox="1"/>
          <p:nvPr/>
        </p:nvSpPr>
        <p:spPr>
          <a:xfrm>
            <a:off x="409448" y="3393440"/>
            <a:ext cx="25494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10922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Statistical Methods of Mathematical Genetics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5"/>
          <p:cNvSpPr/>
          <p:nvPr/>
        </p:nvSpPr>
        <p:spPr>
          <a:xfrm>
            <a:off x="3953255" y="1604772"/>
            <a:ext cx="2592324" cy="8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4" name="Google Shape;224;p15"/>
          <p:cNvSpPr txBox="1"/>
          <p:nvPr/>
        </p:nvSpPr>
        <p:spPr>
          <a:xfrm>
            <a:off x="4548378" y="1703070"/>
            <a:ext cx="140081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88900" lvl="0" marL="1009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Medical University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5"/>
          <p:cNvSpPr/>
          <p:nvPr/>
        </p:nvSpPr>
        <p:spPr>
          <a:xfrm>
            <a:off x="4479035" y="2494788"/>
            <a:ext cx="1540764" cy="54711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" name="Google Shape;226;p15"/>
          <p:cNvSpPr txBox="1"/>
          <p:nvPr/>
        </p:nvSpPr>
        <p:spPr>
          <a:xfrm>
            <a:off x="4930521" y="2603372"/>
            <a:ext cx="63754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ICDC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5"/>
          <p:cNvSpPr/>
          <p:nvPr/>
        </p:nvSpPr>
        <p:spPr>
          <a:xfrm>
            <a:off x="4183379" y="3128772"/>
            <a:ext cx="2132076" cy="800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" name="Google Shape;228;p15"/>
          <p:cNvSpPr txBox="1"/>
          <p:nvPr/>
        </p:nvSpPr>
        <p:spPr>
          <a:xfrm>
            <a:off x="4719065" y="3365119"/>
            <a:ext cx="121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IFMB of KFU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5"/>
          <p:cNvSpPr/>
          <p:nvPr/>
        </p:nvSpPr>
        <p:spPr>
          <a:xfrm>
            <a:off x="3427476" y="4558284"/>
            <a:ext cx="2388107" cy="5775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" name="Google Shape;230;p15"/>
          <p:cNvSpPr txBox="1"/>
          <p:nvPr/>
        </p:nvSpPr>
        <p:spPr>
          <a:xfrm>
            <a:off x="3655821" y="4622038"/>
            <a:ext cx="1932939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Reliability theory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2883407" y="5151120"/>
            <a:ext cx="3496055" cy="85039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" name="Google Shape;232;p15"/>
          <p:cNvSpPr txBox="1"/>
          <p:nvPr/>
        </p:nvSpPr>
        <p:spPr>
          <a:xfrm>
            <a:off x="3088894" y="5213984"/>
            <a:ext cx="306768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150495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Probabilistic models and their statistical identification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3287267" y="6016752"/>
            <a:ext cx="2686812" cy="5775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" name="Google Shape;234;p15"/>
          <p:cNvSpPr txBox="1"/>
          <p:nvPr/>
        </p:nvSpPr>
        <p:spPr>
          <a:xfrm>
            <a:off x="3494023" y="6081166"/>
            <a:ext cx="22580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Regression analysis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"/>
          <p:cNvSpPr/>
          <p:nvPr/>
        </p:nvSpPr>
        <p:spPr>
          <a:xfrm>
            <a:off x="7296911" y="4864608"/>
            <a:ext cx="1554479" cy="54864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6" name="Google Shape;236;p15"/>
          <p:cNvSpPr txBox="1"/>
          <p:nvPr/>
        </p:nvSpPr>
        <p:spPr>
          <a:xfrm>
            <a:off x="7756906" y="4975097"/>
            <a:ext cx="63881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KMPO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5809488" y="4689347"/>
            <a:ext cx="1438656" cy="170840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8" name="Google Shape;238;p15"/>
          <p:cNvSpPr/>
          <p:nvPr/>
        </p:nvSpPr>
        <p:spPr>
          <a:xfrm>
            <a:off x="7296911" y="5533644"/>
            <a:ext cx="1554479" cy="54711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9" name="Google Shape;239;p15"/>
          <p:cNvSpPr txBox="1"/>
          <p:nvPr/>
        </p:nvSpPr>
        <p:spPr>
          <a:xfrm>
            <a:off x="7573475" y="5643775"/>
            <a:ext cx="106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SOV-TECH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205740" y="4322064"/>
            <a:ext cx="2612136" cy="238506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1" name="Google Shape;241;p15"/>
          <p:cNvSpPr/>
          <p:nvPr/>
        </p:nvSpPr>
        <p:spPr>
          <a:xfrm>
            <a:off x="6527292" y="1496567"/>
            <a:ext cx="2426207" cy="254355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2" name="Google Shape;242;p15"/>
          <p:cNvSpPr/>
          <p:nvPr/>
        </p:nvSpPr>
        <p:spPr>
          <a:xfrm>
            <a:off x="3101339" y="1831848"/>
            <a:ext cx="1354836" cy="201625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3" name="Google Shape;243;p15"/>
          <p:cNvSpPr/>
          <p:nvPr/>
        </p:nvSpPr>
        <p:spPr>
          <a:xfrm>
            <a:off x="1088125" y="725925"/>
            <a:ext cx="6668776" cy="4214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Practical applications of</a:t>
            </a:r>
          </a:p>
        </p:txBody>
      </p:sp>
      <p:sp>
        <p:nvSpPr>
          <p:cNvPr id="244" name="Google Shape;244;p15"/>
          <p:cNvSpPr/>
          <p:nvPr/>
        </p:nvSpPr>
        <p:spPr>
          <a:xfrm>
            <a:off x="1290381" y="1246861"/>
            <a:ext cx="2731820" cy="33096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disciplines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